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66" r:id="rId4"/>
    <p:sldId id="267" r:id="rId5"/>
    <p:sldId id="268" r:id="rId6"/>
    <p:sldId id="259" r:id="rId7"/>
    <p:sldId id="258" r:id="rId8"/>
    <p:sldId id="257" r:id="rId9"/>
    <p:sldId id="260" r:id="rId10"/>
    <p:sldId id="261" r:id="rId11"/>
    <p:sldId id="262" r:id="rId12"/>
    <p:sldId id="263" r:id="rId13"/>
    <p:sldId id="264" r:id="rId14"/>
    <p:sldId id="265"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6"/>
  </p:normalViewPr>
  <p:slideViewPr>
    <p:cSldViewPr>
      <p:cViewPr varScale="1">
        <p:scale>
          <a:sx n="106" d="100"/>
          <a:sy n="106" d="100"/>
        </p:scale>
        <p:origin x="1800"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DD29A1-47C2-42E6-8680-8687FD7E91F0}" type="datetimeFigureOut">
              <a:rPr lang="en-US" smtClean="0"/>
              <a:t>1/5/17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560C6-8D0D-4D22-979A-05C2C391D562}" type="slidenum">
              <a:rPr lang="en-US" smtClean="0"/>
              <a:t>‹#›</a:t>
            </a:fld>
            <a:endParaRPr lang="en-US"/>
          </a:p>
        </p:txBody>
      </p:sp>
    </p:spTree>
    <p:extLst>
      <p:ext uri="{BB962C8B-B14F-4D97-AF65-F5344CB8AC3E}">
        <p14:creationId xmlns:p14="http://schemas.microsoft.com/office/powerpoint/2010/main" val="33298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DD29A1-47C2-42E6-8680-8687FD7E91F0}" type="datetimeFigureOut">
              <a:rPr lang="en-US" smtClean="0"/>
              <a:t>1/5/17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560C6-8D0D-4D22-979A-05C2C391D562}" type="slidenum">
              <a:rPr lang="en-US" smtClean="0"/>
              <a:t>‹#›</a:t>
            </a:fld>
            <a:endParaRPr lang="en-US"/>
          </a:p>
        </p:txBody>
      </p:sp>
    </p:spTree>
    <p:extLst>
      <p:ext uri="{BB962C8B-B14F-4D97-AF65-F5344CB8AC3E}">
        <p14:creationId xmlns:p14="http://schemas.microsoft.com/office/powerpoint/2010/main" val="4010475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DD29A1-47C2-42E6-8680-8687FD7E91F0}" type="datetimeFigureOut">
              <a:rPr lang="en-US" smtClean="0"/>
              <a:t>1/5/17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560C6-8D0D-4D22-979A-05C2C391D562}" type="slidenum">
              <a:rPr lang="en-US" smtClean="0"/>
              <a:t>‹#›</a:t>
            </a:fld>
            <a:endParaRPr lang="en-US"/>
          </a:p>
        </p:txBody>
      </p:sp>
    </p:spTree>
    <p:extLst>
      <p:ext uri="{BB962C8B-B14F-4D97-AF65-F5344CB8AC3E}">
        <p14:creationId xmlns:p14="http://schemas.microsoft.com/office/powerpoint/2010/main" val="136455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DD29A1-47C2-42E6-8680-8687FD7E91F0}" type="datetimeFigureOut">
              <a:rPr lang="en-US" smtClean="0"/>
              <a:t>1/5/17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560C6-8D0D-4D22-979A-05C2C391D562}" type="slidenum">
              <a:rPr lang="en-US" smtClean="0"/>
              <a:t>‹#›</a:t>
            </a:fld>
            <a:endParaRPr lang="en-US"/>
          </a:p>
        </p:txBody>
      </p:sp>
    </p:spTree>
    <p:extLst>
      <p:ext uri="{BB962C8B-B14F-4D97-AF65-F5344CB8AC3E}">
        <p14:creationId xmlns:p14="http://schemas.microsoft.com/office/powerpoint/2010/main" val="4063640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DD29A1-47C2-42E6-8680-8687FD7E91F0}" type="datetimeFigureOut">
              <a:rPr lang="en-US" smtClean="0"/>
              <a:t>1/5/17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5560C6-8D0D-4D22-979A-05C2C391D562}" type="slidenum">
              <a:rPr lang="en-US" smtClean="0"/>
              <a:t>‹#›</a:t>
            </a:fld>
            <a:endParaRPr lang="en-US"/>
          </a:p>
        </p:txBody>
      </p:sp>
    </p:spTree>
    <p:extLst>
      <p:ext uri="{BB962C8B-B14F-4D97-AF65-F5344CB8AC3E}">
        <p14:creationId xmlns:p14="http://schemas.microsoft.com/office/powerpoint/2010/main" val="366103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DD29A1-47C2-42E6-8680-8687FD7E91F0}" type="datetimeFigureOut">
              <a:rPr lang="en-US" smtClean="0"/>
              <a:t>1/5/17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5560C6-8D0D-4D22-979A-05C2C391D562}" type="slidenum">
              <a:rPr lang="en-US" smtClean="0"/>
              <a:t>‹#›</a:t>
            </a:fld>
            <a:endParaRPr lang="en-US"/>
          </a:p>
        </p:txBody>
      </p:sp>
    </p:spTree>
    <p:extLst>
      <p:ext uri="{BB962C8B-B14F-4D97-AF65-F5344CB8AC3E}">
        <p14:creationId xmlns:p14="http://schemas.microsoft.com/office/powerpoint/2010/main" val="714122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DD29A1-47C2-42E6-8680-8687FD7E91F0}" type="datetimeFigureOut">
              <a:rPr lang="en-US" smtClean="0"/>
              <a:t>1/5/17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5560C6-8D0D-4D22-979A-05C2C391D562}" type="slidenum">
              <a:rPr lang="en-US" smtClean="0"/>
              <a:t>‹#›</a:t>
            </a:fld>
            <a:endParaRPr lang="en-US"/>
          </a:p>
        </p:txBody>
      </p:sp>
    </p:spTree>
    <p:extLst>
      <p:ext uri="{BB962C8B-B14F-4D97-AF65-F5344CB8AC3E}">
        <p14:creationId xmlns:p14="http://schemas.microsoft.com/office/powerpoint/2010/main" val="1874582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DD29A1-47C2-42E6-8680-8687FD7E91F0}" type="datetimeFigureOut">
              <a:rPr lang="en-US" smtClean="0"/>
              <a:t>1/5/17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560C6-8D0D-4D22-979A-05C2C391D562}" type="slidenum">
              <a:rPr lang="en-US" smtClean="0"/>
              <a:t>‹#›</a:t>
            </a:fld>
            <a:endParaRPr lang="en-US"/>
          </a:p>
        </p:txBody>
      </p:sp>
    </p:spTree>
    <p:extLst>
      <p:ext uri="{BB962C8B-B14F-4D97-AF65-F5344CB8AC3E}">
        <p14:creationId xmlns:p14="http://schemas.microsoft.com/office/powerpoint/2010/main" val="861855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DD29A1-47C2-42E6-8680-8687FD7E91F0}" type="datetimeFigureOut">
              <a:rPr lang="en-US" smtClean="0"/>
              <a:t>1/5/17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5560C6-8D0D-4D22-979A-05C2C391D562}" type="slidenum">
              <a:rPr lang="en-US" smtClean="0"/>
              <a:t>‹#›</a:t>
            </a:fld>
            <a:endParaRPr lang="en-US"/>
          </a:p>
        </p:txBody>
      </p:sp>
    </p:spTree>
    <p:extLst>
      <p:ext uri="{BB962C8B-B14F-4D97-AF65-F5344CB8AC3E}">
        <p14:creationId xmlns:p14="http://schemas.microsoft.com/office/powerpoint/2010/main" val="728513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DD29A1-47C2-42E6-8680-8687FD7E91F0}" type="datetimeFigureOut">
              <a:rPr lang="en-US" smtClean="0"/>
              <a:t>1/5/17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560C6-8D0D-4D22-979A-05C2C391D562}" type="slidenum">
              <a:rPr lang="en-US" smtClean="0"/>
              <a:t>‹#›</a:t>
            </a:fld>
            <a:endParaRPr lang="en-US"/>
          </a:p>
        </p:txBody>
      </p:sp>
    </p:spTree>
    <p:extLst>
      <p:ext uri="{BB962C8B-B14F-4D97-AF65-F5344CB8AC3E}">
        <p14:creationId xmlns:p14="http://schemas.microsoft.com/office/powerpoint/2010/main" val="711373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DD29A1-47C2-42E6-8680-8687FD7E91F0}" type="datetimeFigureOut">
              <a:rPr lang="en-US" smtClean="0"/>
              <a:t>1/5/17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5560C6-8D0D-4D22-979A-05C2C391D562}" type="slidenum">
              <a:rPr lang="en-US" smtClean="0"/>
              <a:t>‹#›</a:t>
            </a:fld>
            <a:endParaRPr lang="en-US"/>
          </a:p>
        </p:txBody>
      </p:sp>
    </p:spTree>
    <p:extLst>
      <p:ext uri="{BB962C8B-B14F-4D97-AF65-F5344CB8AC3E}">
        <p14:creationId xmlns:p14="http://schemas.microsoft.com/office/powerpoint/2010/main" val="230987155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DD29A1-47C2-42E6-8680-8687FD7E91F0}" type="datetimeFigureOut">
              <a:rPr lang="en-US" smtClean="0"/>
              <a:t>1/5/17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5560C6-8D0D-4D22-979A-05C2C391D562}" type="slidenum">
              <a:rPr lang="en-US" smtClean="0"/>
              <a:t>‹#›</a:t>
            </a:fld>
            <a:endParaRPr lang="en-US"/>
          </a:p>
        </p:txBody>
      </p:sp>
    </p:spTree>
    <p:extLst>
      <p:ext uri="{BB962C8B-B14F-4D97-AF65-F5344CB8AC3E}">
        <p14:creationId xmlns:p14="http://schemas.microsoft.com/office/powerpoint/2010/main" val="3368548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NULL" TargetMode="External"/><Relationship Id="rId3" Type="http://schemas.openxmlformats.org/officeDocument/2006/relationships/hyperlink" Target="NUL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law.cornell.edu/supct/html/00-1089.ZO.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law.cornell.edu/supct-cgi/get-usc-cite/42/12102"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Reading and Briefing cases</a:t>
            </a:r>
            <a:endParaRPr lang="en-US" dirty="0"/>
          </a:p>
        </p:txBody>
      </p:sp>
      <p:sp>
        <p:nvSpPr>
          <p:cNvPr id="3" name="Subtitle 2"/>
          <p:cNvSpPr>
            <a:spLocks noGrp="1"/>
          </p:cNvSpPr>
          <p:nvPr>
            <p:ph type="subTitle" idx="1"/>
          </p:nvPr>
        </p:nvSpPr>
        <p:spPr/>
        <p:txBody>
          <a:bodyPr/>
          <a:lstStyle/>
          <a:p>
            <a:r>
              <a:rPr lang="en-US" dirty="0" smtClean="0"/>
              <a:t>Week Three Part II</a:t>
            </a:r>
            <a:endParaRPr lang="en-US" dirty="0"/>
          </a:p>
        </p:txBody>
      </p:sp>
    </p:spTree>
    <p:extLst>
      <p:ext uri="{BB962C8B-B14F-4D97-AF65-F5344CB8AC3E}">
        <p14:creationId xmlns:p14="http://schemas.microsoft.com/office/powerpoint/2010/main" val="256722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does case law come from? </a:t>
            </a:r>
            <a:endParaRPr lang="en-US" dirty="0"/>
          </a:p>
        </p:txBody>
      </p:sp>
      <p:sp>
        <p:nvSpPr>
          <p:cNvPr id="3" name="Content Placeholder 2"/>
          <p:cNvSpPr>
            <a:spLocks noGrp="1"/>
          </p:cNvSpPr>
          <p:nvPr>
            <p:ph idx="1"/>
          </p:nvPr>
        </p:nvSpPr>
        <p:spPr/>
        <p:txBody>
          <a:bodyPr/>
          <a:lstStyle/>
          <a:p>
            <a:r>
              <a:rPr lang="en-US" dirty="0" smtClean="0"/>
              <a:t>Generally case law comes from written appellate court decisions.  The appellate courts interpret laws and apply their interpretation of the law to the facts at hand.  </a:t>
            </a:r>
            <a:endParaRPr lang="en-US" dirty="0"/>
          </a:p>
        </p:txBody>
      </p:sp>
    </p:spTree>
    <p:extLst>
      <p:ext uri="{BB962C8B-B14F-4D97-AF65-F5344CB8AC3E}">
        <p14:creationId xmlns:p14="http://schemas.microsoft.com/office/powerpoint/2010/main" val="3437024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t>What is the difference between the district courts and the appellate courts? </a:t>
            </a:r>
            <a:endParaRPr lang="en-US" sz="3200" dirty="0"/>
          </a:p>
        </p:txBody>
      </p:sp>
      <p:sp>
        <p:nvSpPr>
          <p:cNvPr id="3" name="Content Placeholder 2"/>
          <p:cNvSpPr>
            <a:spLocks noGrp="1"/>
          </p:cNvSpPr>
          <p:nvPr>
            <p:ph idx="1"/>
          </p:nvPr>
        </p:nvSpPr>
        <p:spPr/>
        <p:txBody>
          <a:bodyPr>
            <a:normAutofit fontScale="85000" lnSpcReduction="20000"/>
          </a:bodyPr>
          <a:lstStyle/>
          <a:p>
            <a:r>
              <a:rPr lang="en-US" dirty="0" smtClean="0"/>
              <a:t>Federal district courts, also known as trial courts, have original jurisdiction of most cases.  This means cases get heard there first.  </a:t>
            </a:r>
          </a:p>
          <a:p>
            <a:r>
              <a:rPr lang="en-US" dirty="0" smtClean="0"/>
              <a:t>District courts conduct trials that may be jury trials or bench trials (heard by the judge only).  </a:t>
            </a:r>
          </a:p>
          <a:p>
            <a:r>
              <a:rPr lang="en-US" dirty="0" smtClean="0"/>
              <a:t>The trial courts hear all the evidence from both the plaintiff and the defendant. The trial courts are fact finders.  </a:t>
            </a:r>
          </a:p>
          <a:p>
            <a:r>
              <a:rPr lang="en-US" dirty="0" smtClean="0"/>
              <a:t>Based on the facts, the trial courts then make a decision.  In civil cases the decision is responsible or not responsible. In criminal cases the decision is guilty or not guilty.   </a:t>
            </a:r>
            <a:endParaRPr lang="en-US" dirty="0"/>
          </a:p>
        </p:txBody>
      </p:sp>
    </p:spTree>
    <p:extLst>
      <p:ext uri="{BB962C8B-B14F-4D97-AF65-F5344CB8AC3E}">
        <p14:creationId xmlns:p14="http://schemas.microsoft.com/office/powerpoint/2010/main" val="1762412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What is the difference between the district courts and the appellate courts?</a:t>
            </a:r>
          </a:p>
        </p:txBody>
      </p:sp>
      <p:sp>
        <p:nvSpPr>
          <p:cNvPr id="3" name="Content Placeholder 2"/>
          <p:cNvSpPr>
            <a:spLocks noGrp="1"/>
          </p:cNvSpPr>
          <p:nvPr>
            <p:ph idx="1"/>
          </p:nvPr>
        </p:nvSpPr>
        <p:spPr/>
        <p:txBody>
          <a:bodyPr>
            <a:normAutofit fontScale="62500" lnSpcReduction="20000"/>
          </a:bodyPr>
          <a:lstStyle/>
          <a:p>
            <a:r>
              <a:rPr lang="en-US" dirty="0" smtClean="0"/>
              <a:t>Appellate courts have a different function than trial courts.  The appellate courts hear only appeals in most cases.  A defendant may appeal the decision of a trial court if the defendant believes the court made a legal error.  In civil cases only, either the defendant or the plaintiff may appeal.  </a:t>
            </a:r>
          </a:p>
          <a:p>
            <a:r>
              <a:rPr lang="en-US" dirty="0"/>
              <a:t>The </a:t>
            </a:r>
            <a:r>
              <a:rPr lang="en-US" dirty="0" smtClean="0"/>
              <a:t>trial court may </a:t>
            </a:r>
            <a:r>
              <a:rPr lang="en-US" dirty="0"/>
              <a:t>make several types of errors. For example, the court might apply the wrong legal rule. Or the court might apply the right legal rule but make an error in its application. The court might even make a mistake in its fact-finding role. Although a reviewing court generally subjects questions of law to rigorous standards of review, the question whether the lower court has made a mistake of fact is subject to a fairly deferential standard of appellate </a:t>
            </a:r>
            <a:r>
              <a:rPr lang="en-US" dirty="0" smtClean="0"/>
              <a:t>review, in other words the appellate courts usually only decide questions of law, not questions of fact. </a:t>
            </a:r>
          </a:p>
          <a:p>
            <a:r>
              <a:rPr lang="en-US" dirty="0" smtClean="0"/>
              <a:t>Source: American Bar </a:t>
            </a:r>
            <a:r>
              <a:rPr lang="en-US" dirty="0"/>
              <a:t>Association, </a:t>
            </a:r>
            <a:r>
              <a:rPr lang="en-US" dirty="0">
                <a:hlinkClick r:id="rId2" invalidUrl="http://apps.americanbar.org/abastore/products/books/abstracts/5310396 chapter 1_abs.pdf"/>
              </a:rPr>
              <a:t>http://</a:t>
            </a:r>
            <a:r>
              <a:rPr lang="en-US" dirty="0" smtClean="0">
                <a:hlinkClick r:id="rId3" invalidUrl="http://apps.americanbar.org/abastore/products/books/abstracts/5310396 chapter 1_abs.pdf"/>
              </a:rPr>
              <a:t>apps.americanbar.org/abastore/products/books/abstracts/5310396%20chapter%201_abs.pdf</a:t>
            </a:r>
            <a:r>
              <a:rPr lang="en-US" dirty="0" smtClean="0"/>
              <a:t>  </a:t>
            </a:r>
            <a:endParaRPr lang="en-US" dirty="0"/>
          </a:p>
        </p:txBody>
      </p:sp>
    </p:spTree>
    <p:extLst>
      <p:ext uri="{BB962C8B-B14F-4D97-AF65-F5344CB8AC3E}">
        <p14:creationId xmlns:p14="http://schemas.microsoft.com/office/powerpoint/2010/main" val="1299778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What is the difference between the district courts and the appellate courts?</a:t>
            </a:r>
          </a:p>
        </p:txBody>
      </p:sp>
      <p:sp>
        <p:nvSpPr>
          <p:cNvPr id="3" name="Content Placeholder 2"/>
          <p:cNvSpPr>
            <a:spLocks noGrp="1"/>
          </p:cNvSpPr>
          <p:nvPr>
            <p:ph idx="1"/>
          </p:nvPr>
        </p:nvSpPr>
        <p:spPr/>
        <p:txBody>
          <a:bodyPr>
            <a:normAutofit fontScale="70000" lnSpcReduction="20000"/>
          </a:bodyPr>
          <a:lstStyle/>
          <a:p>
            <a:r>
              <a:rPr lang="en-US" dirty="0"/>
              <a:t>When reviewing lower court decisions, appellate courts are often asked to fill </a:t>
            </a:r>
            <a:r>
              <a:rPr lang="en-US" dirty="0" smtClean="0"/>
              <a:t>gaps </a:t>
            </a:r>
            <a:r>
              <a:rPr lang="en-US" dirty="0"/>
              <a:t>in the law. In doing so, the appellate court may end up articulating a new legal </a:t>
            </a:r>
            <a:r>
              <a:rPr lang="en-US" dirty="0" smtClean="0"/>
              <a:t>rule, which becomes part of the law itself. These new rules are known as precedent.  </a:t>
            </a:r>
          </a:p>
          <a:p>
            <a:r>
              <a:rPr lang="en-US" dirty="0" smtClean="0"/>
              <a:t>Appellate courts only review the record from the trial court.  They do not hear testimony and generally do not revisit the facts.  Ultimately, appellate courts do one of three things: they uphold the trial court decision, they reverse the trial court decision, or they remand the case back to the trial court to hear the case again without the error that was made in the first case.</a:t>
            </a:r>
          </a:p>
          <a:p>
            <a:r>
              <a:rPr lang="en-US" dirty="0" smtClean="0"/>
              <a:t>In appellate courts, cases are heard by a panel of judges. The two attorneys present the legal arguments to the judges and the judges issue a written decision.  These written appellate court decisions are the case law we are studying in this course.  </a:t>
            </a:r>
          </a:p>
          <a:p>
            <a:endParaRPr lang="en-US" dirty="0" smtClean="0"/>
          </a:p>
        </p:txBody>
      </p:sp>
    </p:spTree>
    <p:extLst>
      <p:ext uri="{BB962C8B-B14F-4D97-AF65-F5344CB8AC3E}">
        <p14:creationId xmlns:p14="http://schemas.microsoft.com/office/powerpoint/2010/main" val="2548626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we need to read cases? </a:t>
            </a:r>
            <a:endParaRPr lang="en-US" dirty="0"/>
          </a:p>
        </p:txBody>
      </p:sp>
      <p:sp>
        <p:nvSpPr>
          <p:cNvPr id="3" name="Content Placeholder 2"/>
          <p:cNvSpPr>
            <a:spLocks noGrp="1"/>
          </p:cNvSpPr>
          <p:nvPr>
            <p:ph idx="1"/>
          </p:nvPr>
        </p:nvSpPr>
        <p:spPr/>
        <p:txBody>
          <a:bodyPr/>
          <a:lstStyle/>
          <a:p>
            <a:r>
              <a:rPr lang="en-US" dirty="0" smtClean="0"/>
              <a:t>As we have discussed in prior readings and </a:t>
            </a:r>
            <a:r>
              <a:rPr lang="en-US" dirty="0" err="1" smtClean="0"/>
              <a:t>powerpoints</a:t>
            </a:r>
            <a:r>
              <a:rPr lang="en-US" dirty="0" smtClean="0"/>
              <a:t>, the court’s decisions become part of the ADA law.  Court decisions are precedent that have the weight of law for future courts and for readers who are trying to understand the law. Courts tell us what ambiguous phrases like “reasonable accommodations” mean in specific factual settings.    </a:t>
            </a:r>
            <a:endParaRPr lang="en-US" dirty="0"/>
          </a:p>
        </p:txBody>
      </p:sp>
    </p:spTree>
    <p:extLst>
      <p:ext uri="{BB962C8B-B14F-4D97-AF65-F5344CB8AC3E}">
        <p14:creationId xmlns:p14="http://schemas.microsoft.com/office/powerpoint/2010/main" val="1967978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court cases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Some court decisions can be long and confusing. It can be difficult to figure out the point of the case.  When reading cases there are several important parts to identify and understand. If you can spot these parts, you will be able to understand the meaning of the case.    </a:t>
            </a:r>
          </a:p>
          <a:p>
            <a:pPr marL="0" indent="0">
              <a:buNone/>
            </a:pPr>
            <a:r>
              <a:rPr lang="en-US" dirty="0" smtClean="0"/>
              <a:t>These parts include: the case citation, the issue or question of the case, the relevant facts, the court’s answer to the question, and the holding.</a:t>
            </a:r>
          </a:p>
          <a:p>
            <a:pPr marL="0" indent="0">
              <a:buNone/>
            </a:pPr>
            <a:r>
              <a:rPr lang="en-US" dirty="0" smtClean="0"/>
              <a:t>The easiest way to organize your understanding of a case is by writing a “case brief.”   </a:t>
            </a:r>
            <a:endParaRPr lang="en-US" dirty="0"/>
          </a:p>
        </p:txBody>
      </p:sp>
    </p:spTree>
    <p:extLst>
      <p:ext uri="{BB962C8B-B14F-4D97-AF65-F5344CB8AC3E}">
        <p14:creationId xmlns:p14="http://schemas.microsoft.com/office/powerpoint/2010/main" val="472262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is a case brief and why is it helpful? </a:t>
            </a:r>
            <a:endParaRPr lang="en-US" sz="3600" dirty="0"/>
          </a:p>
        </p:txBody>
      </p:sp>
      <p:sp>
        <p:nvSpPr>
          <p:cNvPr id="3" name="Content Placeholder 2"/>
          <p:cNvSpPr>
            <a:spLocks noGrp="1"/>
          </p:cNvSpPr>
          <p:nvPr>
            <p:ph idx="1"/>
          </p:nvPr>
        </p:nvSpPr>
        <p:spPr/>
        <p:txBody>
          <a:bodyPr>
            <a:normAutofit fontScale="85000" lnSpcReduction="10000"/>
          </a:bodyPr>
          <a:lstStyle/>
          <a:p>
            <a:r>
              <a:rPr lang="en-US" dirty="0" smtClean="0"/>
              <a:t>The term case brief has two meanings in the law: </a:t>
            </a:r>
          </a:p>
          <a:p>
            <a:r>
              <a:rPr lang="en-US" dirty="0" smtClean="0"/>
              <a:t>Lawyers write case briefs to provide the court with the legal arguments supporting their cases. These case briefs are generally not brief! </a:t>
            </a:r>
          </a:p>
          <a:p>
            <a:r>
              <a:rPr lang="en-US" dirty="0" smtClean="0"/>
              <a:t>Students write a different kind of case briefs for a different purpose.  These case briefs are outlines giving the case citation, the issue or question of the case, the relevant facts, the court’s answer to the question, and the holding. These case briefs help students learn how to read cases and to understand what a case means.  These are the case briefs we will be doing for this class.</a:t>
            </a:r>
            <a:endParaRPr lang="en-US" dirty="0"/>
          </a:p>
        </p:txBody>
      </p:sp>
    </p:spTree>
    <p:extLst>
      <p:ext uri="{BB962C8B-B14F-4D97-AF65-F5344CB8AC3E}">
        <p14:creationId xmlns:p14="http://schemas.microsoft.com/office/powerpoint/2010/main" val="2226156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try it!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Let’s use a specific case and try writing a case brief together. </a:t>
            </a:r>
          </a:p>
          <a:p>
            <a:r>
              <a:rPr lang="en-US" dirty="0" smtClean="0"/>
              <a:t>Case: </a:t>
            </a:r>
            <a:r>
              <a:rPr lang="en-US" dirty="0" smtClean="0">
                <a:hlinkClick r:id="rId2"/>
              </a:rPr>
              <a:t>https://www.law.cornell.edu/supct/html/00-1089.ZO.html</a:t>
            </a:r>
            <a:r>
              <a:rPr lang="en-US" dirty="0" smtClean="0"/>
              <a:t>  </a:t>
            </a:r>
          </a:p>
          <a:p>
            <a:r>
              <a:rPr lang="en-US" dirty="0" smtClean="0"/>
              <a:t>Note: This is one of the pre-ADAAA cases that interpreted the ADA definition of disability very narrowly.  In the ADAAA, Congress stopped this trend by expanding the definition of disability, in accordance with their original intent in writing the statute.   Congress never intended the ADA to be interpreted by the courts in this narrow way and the only way to fix it was to write amendments to the statute, the ADA Amendments Act of 2008.  </a:t>
            </a:r>
            <a:endParaRPr lang="en-US" dirty="0"/>
          </a:p>
        </p:txBody>
      </p:sp>
    </p:spTree>
    <p:extLst>
      <p:ext uri="{BB962C8B-B14F-4D97-AF65-F5344CB8AC3E}">
        <p14:creationId xmlns:p14="http://schemas.microsoft.com/office/powerpoint/2010/main" val="2868399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a case brief</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First, carefully read the case all the way through.  Don’t worry if you don’t really understand it the first time you read it.  The more cases you read and brief, the more you will know what to look for as you read. </a:t>
            </a:r>
          </a:p>
          <a:p>
            <a:r>
              <a:rPr lang="en-US" dirty="0" smtClean="0"/>
              <a:t>Remember we will be looking for these parts of the case for our briefs: case citation, the issue or question of the case, the relevant facts, the court’s answer to the question, and the holding.</a:t>
            </a:r>
          </a:p>
          <a:p>
            <a:r>
              <a:rPr lang="en-US" dirty="0" smtClean="0"/>
              <a:t>Next, look for and write down the case citation.  </a:t>
            </a:r>
            <a:endParaRPr lang="en-US" dirty="0"/>
          </a:p>
        </p:txBody>
      </p:sp>
    </p:spTree>
    <p:extLst>
      <p:ext uri="{BB962C8B-B14F-4D97-AF65-F5344CB8AC3E}">
        <p14:creationId xmlns:p14="http://schemas.microsoft.com/office/powerpoint/2010/main" val="1787480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a brief: case citations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case citation is in the heading of the case.  </a:t>
            </a:r>
          </a:p>
          <a:p>
            <a:r>
              <a:rPr lang="en-US" dirty="0" smtClean="0"/>
              <a:t>In the case of </a:t>
            </a:r>
            <a:r>
              <a:rPr lang="en-US" u="sng" dirty="0" smtClean="0"/>
              <a:t>Toyota Manufacturing v. Williams</a:t>
            </a:r>
            <a:r>
              <a:rPr lang="en-US" dirty="0" smtClean="0"/>
              <a:t>, the citation is 534 US 184 (2002). </a:t>
            </a:r>
          </a:p>
          <a:p>
            <a:r>
              <a:rPr lang="en-US" dirty="0" smtClean="0"/>
              <a:t>The case citation tells us a several important things. </a:t>
            </a:r>
          </a:p>
          <a:p>
            <a:r>
              <a:rPr lang="en-US" dirty="0" smtClean="0"/>
              <a:t>It tells us where the case is being heard.  In this case, </a:t>
            </a:r>
            <a:r>
              <a:rPr lang="en-US" b="1" dirty="0" smtClean="0"/>
              <a:t>US </a:t>
            </a:r>
            <a:r>
              <a:rPr lang="en-US" dirty="0" smtClean="0"/>
              <a:t>means this case was heard in the US Supreme Court.  Why is that important? </a:t>
            </a:r>
          </a:p>
          <a:p>
            <a:r>
              <a:rPr lang="en-US" dirty="0" smtClean="0"/>
              <a:t>As we discussed last week, the US Supreme Court is the highest court of the land. When the US Supreme Court interprets a statute all other courts must follow that precedent.  The Supreme Court’s interpretation becomes the law of the land for everyone.  </a:t>
            </a:r>
          </a:p>
          <a:p>
            <a:r>
              <a:rPr lang="en-US" dirty="0" smtClean="0"/>
              <a:t>The numbers in the case citation tell us where the case can be found.  </a:t>
            </a:r>
          </a:p>
          <a:p>
            <a:r>
              <a:rPr lang="en-US" dirty="0" smtClean="0"/>
              <a:t>The date of the case tells us when the decision was released and became case law.</a:t>
            </a:r>
            <a:endParaRPr lang="en-US" dirty="0"/>
          </a:p>
        </p:txBody>
      </p:sp>
    </p:spTree>
    <p:extLst>
      <p:ext uri="{BB962C8B-B14F-4D97-AF65-F5344CB8AC3E}">
        <p14:creationId xmlns:p14="http://schemas.microsoft.com/office/powerpoint/2010/main" val="1776123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Writing a case brief: The issue or question of the case.  </a:t>
            </a:r>
            <a:endParaRPr lang="en-US" dirty="0"/>
          </a:p>
        </p:txBody>
      </p:sp>
      <p:sp>
        <p:nvSpPr>
          <p:cNvPr id="3" name="Content Placeholder 2"/>
          <p:cNvSpPr>
            <a:spLocks noGrp="1"/>
          </p:cNvSpPr>
          <p:nvPr>
            <p:ph idx="1"/>
          </p:nvPr>
        </p:nvSpPr>
        <p:spPr/>
        <p:txBody>
          <a:bodyPr/>
          <a:lstStyle/>
          <a:p>
            <a:r>
              <a:rPr lang="en-US" dirty="0" smtClean="0"/>
              <a:t>In every appellate court case, the court is addressing a specific issue or question of law that was raised by the party who appeals (petitioner). Some cases have more than one legal issue.  </a:t>
            </a:r>
          </a:p>
          <a:p>
            <a:r>
              <a:rPr lang="en-US" dirty="0" smtClean="0"/>
              <a:t>The legal issue is the most important part of the case to identify and understand.</a:t>
            </a:r>
          </a:p>
          <a:p>
            <a:endParaRPr lang="en-US" dirty="0"/>
          </a:p>
        </p:txBody>
      </p:sp>
    </p:spTree>
    <p:extLst>
      <p:ext uri="{BB962C8B-B14F-4D97-AF65-F5344CB8AC3E}">
        <p14:creationId xmlns:p14="http://schemas.microsoft.com/office/powerpoint/2010/main" val="2095886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Identifying the issue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some cases, the court will clearly state the legal issue in the first few paragraphs, in other cases, you will have to read further and figure out the issue yourself.  </a:t>
            </a:r>
          </a:p>
          <a:p>
            <a:r>
              <a:rPr lang="en-US" dirty="0" smtClean="0"/>
              <a:t>In the </a:t>
            </a:r>
            <a:r>
              <a:rPr lang="en-US" u="sng" dirty="0" smtClean="0"/>
              <a:t>Toyota v. Williams</a:t>
            </a:r>
            <a:r>
              <a:rPr lang="en-US" dirty="0" smtClean="0"/>
              <a:t> case, the court does not clearly state the issue until Section III of the court’s decision (also known as the court opinion). In these cases, read the case carefully with these questions in mind:</a:t>
            </a:r>
          </a:p>
          <a:p>
            <a:pPr lvl="1"/>
            <a:r>
              <a:rPr lang="en-US" dirty="0" smtClean="0"/>
              <a:t>What is this case about?</a:t>
            </a:r>
          </a:p>
          <a:p>
            <a:pPr lvl="1"/>
            <a:r>
              <a:rPr lang="en-US" dirty="0" smtClean="0"/>
              <a:t>What is the petitioner disputing? </a:t>
            </a:r>
          </a:p>
          <a:p>
            <a:pPr lvl="1"/>
            <a:r>
              <a:rPr lang="en-US" dirty="0" smtClean="0"/>
              <a:t>What is question is the court trying to answer? </a:t>
            </a:r>
          </a:p>
          <a:p>
            <a:pPr lvl="1"/>
            <a:r>
              <a:rPr lang="en-US" dirty="0" smtClean="0"/>
              <a:t>Look for language such as “The issue raised by this case is…” or “the question raised by this case is…” This language will help you spot the courts statement of the issue.  </a:t>
            </a:r>
            <a:endParaRPr lang="en-US" dirty="0"/>
          </a:p>
        </p:txBody>
      </p:sp>
    </p:spTree>
    <p:extLst>
      <p:ext uri="{BB962C8B-B14F-4D97-AF65-F5344CB8AC3E}">
        <p14:creationId xmlns:p14="http://schemas.microsoft.com/office/powerpoint/2010/main" val="3039748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Identifying the Issue (continued)</a:t>
            </a:r>
            <a:endParaRPr lang="en-US" dirty="0"/>
          </a:p>
        </p:txBody>
      </p:sp>
      <p:sp>
        <p:nvSpPr>
          <p:cNvPr id="3" name="Content Placeholder 2"/>
          <p:cNvSpPr>
            <a:spLocks noGrp="1"/>
          </p:cNvSpPr>
          <p:nvPr>
            <p:ph idx="1"/>
          </p:nvPr>
        </p:nvSpPr>
        <p:spPr/>
        <p:txBody>
          <a:bodyPr>
            <a:normAutofit/>
          </a:bodyPr>
          <a:lstStyle/>
          <a:p>
            <a:r>
              <a:rPr lang="en-US" sz="2800" dirty="0" smtClean="0"/>
              <a:t>In the Toyota case, the court states the legal issue in the beginning of Section III:</a:t>
            </a:r>
          </a:p>
          <a:p>
            <a:pPr marL="0" indent="0">
              <a:buNone/>
            </a:pPr>
            <a:r>
              <a:rPr lang="en-US" sz="1800" dirty="0" smtClean="0"/>
              <a:t>“</a:t>
            </a:r>
            <a:r>
              <a:rPr lang="en-US" sz="1800" b="1" dirty="0" smtClean="0"/>
              <a:t>The </a:t>
            </a:r>
            <a:r>
              <a:rPr lang="en-US" sz="1800" b="1" dirty="0"/>
              <a:t>question presented by this case</a:t>
            </a:r>
            <a:r>
              <a:rPr lang="en-US" sz="1800" dirty="0"/>
              <a:t> is whether the Sixth Circuit properly determined that respondent was disabled under subsection (A) of the ADA’s disability definition at the time that she sought an accommodation from petitioner. </a:t>
            </a:r>
            <a:r>
              <a:rPr lang="en-US" sz="1800" u="sng" dirty="0">
                <a:hlinkClick r:id="rId2"/>
              </a:rPr>
              <a:t>42 U.S.C. § 12102</a:t>
            </a:r>
            <a:r>
              <a:rPr lang="en-US" sz="1800" dirty="0"/>
              <a:t>(2)(A). The parties do not dispute that respondent’s medical conditions, which include carpal tunnel syndrome, </a:t>
            </a:r>
            <a:r>
              <a:rPr lang="en-US" sz="1800" dirty="0" err="1"/>
              <a:t>myotendinitis</a:t>
            </a:r>
            <a:r>
              <a:rPr lang="en-US" sz="1800" dirty="0"/>
              <a:t>, and thoracic outlet compression, amount to physical impairments. The relevant question, therefore, is whether the Sixth Circuit correctly analyzed whether these impairments substantially limited respondent in the major life activity of performing manual tasks</a:t>
            </a:r>
            <a:r>
              <a:rPr lang="en-US" sz="1800" dirty="0" smtClean="0"/>
              <a:t>.”</a:t>
            </a:r>
          </a:p>
          <a:p>
            <a:pPr marL="0" indent="0">
              <a:buNone/>
            </a:pPr>
            <a:r>
              <a:rPr lang="en-US" sz="1800" dirty="0" smtClean="0"/>
              <a:t>More simply stated, the question of this case is, what is the correct legal definition of disability under the ADA?  Did the sixth circuit decide correctly when they determined the defendant’s carpal tunnel syndrome substantially limited a major life activity? Is performing manual tasks a major life activity?</a:t>
            </a:r>
            <a:endParaRPr lang="en-US" sz="1800" dirty="0"/>
          </a:p>
        </p:txBody>
      </p:sp>
    </p:spTree>
    <p:extLst>
      <p:ext uri="{BB962C8B-B14F-4D97-AF65-F5344CB8AC3E}">
        <p14:creationId xmlns:p14="http://schemas.microsoft.com/office/powerpoint/2010/main" val="215833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of the case</a:t>
            </a:r>
            <a:endParaRPr lang="en-US" dirty="0"/>
          </a:p>
        </p:txBody>
      </p:sp>
      <p:sp>
        <p:nvSpPr>
          <p:cNvPr id="3" name="Content Placeholder 2"/>
          <p:cNvSpPr>
            <a:spLocks noGrp="1"/>
          </p:cNvSpPr>
          <p:nvPr>
            <p:ph idx="1"/>
          </p:nvPr>
        </p:nvSpPr>
        <p:spPr/>
        <p:txBody>
          <a:bodyPr/>
          <a:lstStyle/>
          <a:p>
            <a:r>
              <a:rPr lang="en-US" dirty="0" smtClean="0"/>
              <a:t>The next step is to identify the most important facts of the case.  When reading a court case, the court may state some facts that are not important to the issue in the case.  Try to keep the issue in mind when listing the facts. Does this fact go to the issue in this case.  </a:t>
            </a:r>
          </a:p>
          <a:p>
            <a:r>
              <a:rPr lang="en-US" dirty="0" smtClean="0"/>
              <a:t>It is fine to just list the relevant facts of the case.  </a:t>
            </a:r>
          </a:p>
          <a:p>
            <a:pPr marL="0" indent="0">
              <a:buNone/>
            </a:pPr>
            <a:endParaRPr lang="en-US" dirty="0"/>
          </a:p>
        </p:txBody>
      </p:sp>
    </p:spTree>
    <p:extLst>
      <p:ext uri="{BB962C8B-B14F-4D97-AF65-F5344CB8AC3E}">
        <p14:creationId xmlns:p14="http://schemas.microsoft.com/office/powerpoint/2010/main" val="3684975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of the case (continued)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the </a:t>
            </a:r>
            <a:r>
              <a:rPr lang="en-US" u="sng" dirty="0" smtClean="0"/>
              <a:t>Toyota v. Williams</a:t>
            </a:r>
            <a:r>
              <a:rPr lang="en-US" dirty="0" smtClean="0"/>
              <a:t> case, I would list the following facts</a:t>
            </a:r>
          </a:p>
          <a:p>
            <a:pPr lvl="1"/>
            <a:r>
              <a:rPr lang="en-US" dirty="0" smtClean="0"/>
              <a:t>Ella Williams was terminated from her job at Toyota Manufacturing for poor job attendance.  </a:t>
            </a:r>
          </a:p>
          <a:p>
            <a:pPr lvl="1"/>
            <a:r>
              <a:rPr lang="en-US" dirty="0" smtClean="0"/>
              <a:t>Ms. Williams claimed that she was disabled and that Toyota had failed to provide with reasonable accommodations as required by the ADA.</a:t>
            </a:r>
          </a:p>
          <a:p>
            <a:pPr lvl="1"/>
            <a:r>
              <a:rPr lang="en-US" dirty="0" smtClean="0"/>
              <a:t>Ms. Williams claimed that her carpal tunnel syndrome and other ailments qualified her as being a person with a disability under the ADA.</a:t>
            </a:r>
          </a:p>
          <a:p>
            <a:pPr lvl="1"/>
            <a:r>
              <a:rPr lang="en-US" dirty="0" smtClean="0"/>
              <a:t>The trial court held that Ms. Williams impairment did not qualify as a disability under the ADA definition and therefore Toyota had no obligation to accommodate her.  </a:t>
            </a:r>
          </a:p>
          <a:p>
            <a:pPr lvl="1"/>
            <a:endParaRPr lang="en-US" dirty="0"/>
          </a:p>
        </p:txBody>
      </p:sp>
    </p:spTree>
    <p:extLst>
      <p:ext uri="{BB962C8B-B14F-4D97-AF65-F5344CB8AC3E}">
        <p14:creationId xmlns:p14="http://schemas.microsoft.com/office/powerpoint/2010/main" val="1308608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of the case (continued) </a:t>
            </a:r>
            <a:endParaRPr lang="en-US" dirty="0"/>
          </a:p>
        </p:txBody>
      </p:sp>
      <p:sp>
        <p:nvSpPr>
          <p:cNvPr id="3" name="Content Placeholder 2"/>
          <p:cNvSpPr>
            <a:spLocks noGrp="1"/>
          </p:cNvSpPr>
          <p:nvPr>
            <p:ph idx="1"/>
          </p:nvPr>
        </p:nvSpPr>
        <p:spPr/>
        <p:txBody>
          <a:bodyPr/>
          <a:lstStyle/>
          <a:p>
            <a:r>
              <a:rPr lang="en-US" dirty="0" smtClean="0"/>
              <a:t>Ms. Williams appealed the trial courts decision to the Court of Appeals. </a:t>
            </a:r>
          </a:p>
          <a:p>
            <a:r>
              <a:rPr lang="en-US" dirty="0" smtClean="0"/>
              <a:t>The Court of Appeals held that performing manual tasks is a major life activity and the trial court erred in finding that Ms. Williams was not a person with a disability.  </a:t>
            </a:r>
          </a:p>
          <a:p>
            <a:r>
              <a:rPr lang="en-US" dirty="0" smtClean="0"/>
              <a:t>Toyota then appealed the case to the US Supreme Court.  </a:t>
            </a:r>
            <a:endParaRPr lang="en-US" dirty="0"/>
          </a:p>
        </p:txBody>
      </p:sp>
    </p:spTree>
    <p:extLst>
      <p:ext uri="{BB962C8B-B14F-4D97-AF65-F5344CB8AC3E}">
        <p14:creationId xmlns:p14="http://schemas.microsoft.com/office/powerpoint/2010/main" val="2796399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The Court’s answer to the legal issue or question.</a:t>
            </a:r>
            <a:endParaRPr lang="en-US" sz="2800" dirty="0"/>
          </a:p>
        </p:txBody>
      </p:sp>
      <p:sp>
        <p:nvSpPr>
          <p:cNvPr id="3" name="Content Placeholder 2"/>
          <p:cNvSpPr>
            <a:spLocks noGrp="1"/>
          </p:cNvSpPr>
          <p:nvPr>
            <p:ph idx="1"/>
          </p:nvPr>
        </p:nvSpPr>
        <p:spPr/>
        <p:txBody>
          <a:bodyPr>
            <a:normAutofit fontScale="85000" lnSpcReduction="20000"/>
          </a:bodyPr>
          <a:lstStyle/>
          <a:p>
            <a:r>
              <a:rPr lang="en-US" dirty="0" smtClean="0"/>
              <a:t>Our next task is to identify the Court’s response to the legal question.  This is generally the most challenging section of a legal brief for most students.  </a:t>
            </a:r>
          </a:p>
          <a:p>
            <a:r>
              <a:rPr lang="en-US" dirty="0" smtClean="0"/>
              <a:t>The Court applies the legal question to the facts at hand and then answers the question.</a:t>
            </a:r>
          </a:p>
          <a:p>
            <a:r>
              <a:rPr lang="en-US" dirty="0" smtClean="0"/>
              <a:t>Remember our issue in this case is the following: what is the correct legal definition of disability under the ADA?  Did the sixth circuit decide correctly when they determined the defendant’s carpal tunnel syndrome substantially limited a major life activity? Is performing manual tasks a major life activity?</a:t>
            </a:r>
          </a:p>
          <a:p>
            <a:pPr marL="0" indent="0">
              <a:buNone/>
            </a:pPr>
            <a:r>
              <a:rPr lang="en-US" dirty="0" smtClean="0"/>
              <a:t>  </a:t>
            </a:r>
            <a:endParaRPr lang="en-US" dirty="0"/>
          </a:p>
        </p:txBody>
      </p:sp>
    </p:spTree>
    <p:extLst>
      <p:ext uri="{BB962C8B-B14F-4D97-AF65-F5344CB8AC3E}">
        <p14:creationId xmlns:p14="http://schemas.microsoft.com/office/powerpoint/2010/main" val="2264883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The Court’s answer to the legal issue or question.</a:t>
            </a:r>
            <a:endParaRPr lang="en-US" sz="2800"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In the </a:t>
            </a:r>
            <a:r>
              <a:rPr lang="en-US" u="sng" dirty="0" smtClean="0"/>
              <a:t>Toyota v. Williams</a:t>
            </a:r>
            <a:r>
              <a:rPr lang="en-US" dirty="0" smtClean="0"/>
              <a:t>, the Supreme Court decided that the Sixth Circuit did not apply the correct definition of disability. </a:t>
            </a:r>
            <a:endParaRPr lang="en-US" dirty="0"/>
          </a:p>
          <a:p>
            <a:pPr marL="0" indent="0">
              <a:buNone/>
            </a:pPr>
            <a:r>
              <a:rPr lang="en-US" dirty="0" smtClean="0"/>
              <a:t>The Sixth Circuit determined that an inability to do manual tasks was enough to qualify Ms. Williams as being disabled.  The Supreme Court said the Sixth Circuit was wrong, and that Ms. Williams could only be considered disabled if her impairments prevented her from performing manual tasks that are of central importance in people’s every day lives, not just at work, for example, brushing her teeth or showering. The </a:t>
            </a:r>
            <a:r>
              <a:rPr lang="en-US" dirty="0"/>
              <a:t>impairment’s impact must also be permanent or </a:t>
            </a:r>
            <a:r>
              <a:rPr lang="en-US" dirty="0" smtClean="0"/>
              <a:t>long-term.</a:t>
            </a:r>
          </a:p>
          <a:p>
            <a:pPr marL="0" indent="0">
              <a:buNone/>
            </a:pPr>
            <a:r>
              <a:rPr lang="en-US" dirty="0" smtClean="0"/>
              <a:t>The trial court did not determine whether Ms. Williams was able to perform manual tasks that would be legally considered major life activities, therefore the trial court could not properly determine whether Ms. Williams was disabled.  </a:t>
            </a:r>
          </a:p>
          <a:p>
            <a:pPr marL="0" indent="0">
              <a:buNone/>
            </a:pPr>
            <a:endParaRPr lang="en-US" dirty="0"/>
          </a:p>
        </p:txBody>
      </p:sp>
    </p:spTree>
    <p:extLst>
      <p:ext uri="{BB962C8B-B14F-4D97-AF65-F5344CB8AC3E}">
        <p14:creationId xmlns:p14="http://schemas.microsoft.com/office/powerpoint/2010/main" val="3175362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The Court’s answer to the legal issue or question.</a:t>
            </a:r>
            <a:endParaRPr lang="en-US" sz="2800" dirty="0"/>
          </a:p>
        </p:txBody>
      </p:sp>
      <p:sp>
        <p:nvSpPr>
          <p:cNvPr id="3" name="Content Placeholder 2"/>
          <p:cNvSpPr>
            <a:spLocks noGrp="1"/>
          </p:cNvSpPr>
          <p:nvPr>
            <p:ph idx="1"/>
          </p:nvPr>
        </p:nvSpPr>
        <p:spPr/>
        <p:txBody>
          <a:bodyPr>
            <a:normAutofit fontScale="92500" lnSpcReduction="10000"/>
          </a:bodyPr>
          <a:lstStyle/>
          <a:p>
            <a:r>
              <a:rPr lang="en-US" dirty="0" smtClean="0"/>
              <a:t>Going back to our original statement of the issue: “</a:t>
            </a:r>
            <a:r>
              <a:rPr lang="en-US" sz="2800" dirty="0" smtClean="0"/>
              <a:t>Did the sixth circuit court decide correctly when they determined the defendant’s carpal tunnel syndrome substantially limited a major life activity? Is performing manual tasks a major life activity?”</a:t>
            </a:r>
          </a:p>
          <a:p>
            <a:r>
              <a:rPr lang="en-US" sz="2800" dirty="0" smtClean="0"/>
              <a:t>The Supreme Court’s answer was no, the sixth circuit did not apply the right legal standard. Performing manual tasks at work is not a major life activity. The person must be unable to perform any important manual tasks at home or at work.  </a:t>
            </a:r>
          </a:p>
          <a:p>
            <a:pPr marL="0" indent="0">
              <a:buNone/>
            </a:pPr>
            <a:r>
              <a:rPr lang="en-US" sz="2800" dirty="0" smtClean="0"/>
              <a:t> </a:t>
            </a:r>
            <a:endParaRPr lang="en-US" sz="2800" dirty="0"/>
          </a:p>
        </p:txBody>
      </p:sp>
    </p:spTree>
    <p:extLst>
      <p:ext uri="{BB962C8B-B14F-4D97-AF65-F5344CB8AC3E}">
        <p14:creationId xmlns:p14="http://schemas.microsoft.com/office/powerpoint/2010/main" val="2142538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holding</a:t>
            </a:r>
            <a:endParaRPr lang="en-US" dirty="0"/>
          </a:p>
        </p:txBody>
      </p:sp>
      <p:sp>
        <p:nvSpPr>
          <p:cNvPr id="3" name="Content Placeholder 2"/>
          <p:cNvSpPr>
            <a:spLocks noGrp="1"/>
          </p:cNvSpPr>
          <p:nvPr>
            <p:ph idx="1"/>
          </p:nvPr>
        </p:nvSpPr>
        <p:spPr/>
        <p:txBody>
          <a:bodyPr>
            <a:normAutofit lnSpcReduction="10000"/>
          </a:bodyPr>
          <a:lstStyle/>
          <a:p>
            <a:r>
              <a:rPr lang="en-US" dirty="0" smtClean="0"/>
              <a:t>Finally, after determining the Court’s answer to the legal question we look for the  Court’s holding or disposition of the case.  This could be reversal of the lower court, upholding the lower court decision, or remanding the case to the lower court to try the case again with the correct legal standard. </a:t>
            </a:r>
          </a:p>
          <a:p>
            <a:r>
              <a:rPr lang="en-US" dirty="0" smtClean="0"/>
              <a:t>What did the Supreme Court do in the </a:t>
            </a:r>
            <a:r>
              <a:rPr lang="en-US" u="sng" dirty="0" smtClean="0"/>
              <a:t>Toyota v. Williams</a:t>
            </a:r>
            <a:r>
              <a:rPr lang="en-US" dirty="0" smtClean="0"/>
              <a:t> case? </a:t>
            </a:r>
            <a:endParaRPr lang="en-US" dirty="0"/>
          </a:p>
        </p:txBody>
      </p:sp>
    </p:spTree>
    <p:extLst>
      <p:ext uri="{BB962C8B-B14F-4D97-AF65-F5344CB8AC3E}">
        <p14:creationId xmlns:p14="http://schemas.microsoft.com/office/powerpoint/2010/main" val="1547464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holding (continued)</a:t>
            </a:r>
            <a:endParaRPr lang="en-US" dirty="0"/>
          </a:p>
        </p:txBody>
      </p:sp>
      <p:sp>
        <p:nvSpPr>
          <p:cNvPr id="3" name="Content Placeholder 2"/>
          <p:cNvSpPr>
            <a:spLocks noGrp="1"/>
          </p:cNvSpPr>
          <p:nvPr>
            <p:ph idx="1"/>
          </p:nvPr>
        </p:nvSpPr>
        <p:spPr/>
        <p:txBody>
          <a:bodyPr>
            <a:normAutofit fontScale="92500"/>
          </a:bodyPr>
          <a:lstStyle/>
          <a:p>
            <a:r>
              <a:rPr lang="en-US" dirty="0" smtClean="0"/>
              <a:t>In this case, the Supreme Court, both reversed the Sixth Circuit court’s finding that Ms. William is disabled and also remanded the case back to the trial court to determine whether Ms. Williams was unable to perform any important manual tasks at home or at work.</a:t>
            </a:r>
          </a:p>
          <a:p>
            <a:r>
              <a:rPr lang="en-US" dirty="0" smtClean="0"/>
              <a:t>Ms. Williams might still be found to be disabled in a new trial under the Supreme Court’s new requirements.  </a:t>
            </a:r>
            <a:endParaRPr lang="en-US" dirty="0"/>
          </a:p>
        </p:txBody>
      </p:sp>
    </p:spTree>
    <p:extLst>
      <p:ext uri="{BB962C8B-B14F-4D97-AF65-F5344CB8AC3E}">
        <p14:creationId xmlns:p14="http://schemas.microsoft.com/office/powerpoint/2010/main" val="3799215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lnSpcReduction="10000"/>
          </a:bodyPr>
          <a:lstStyle/>
          <a:p>
            <a:r>
              <a:rPr lang="en-US" dirty="0" smtClean="0"/>
              <a:t>If you followed along and wrote all of this down, then you have made it through your first case brief! Congratulations!</a:t>
            </a:r>
          </a:p>
          <a:p>
            <a:r>
              <a:rPr lang="en-US" dirty="0" smtClean="0"/>
              <a:t>Next, you get to try one yourself. See Assignment Two, due Monday, February 22, next week.  </a:t>
            </a:r>
          </a:p>
          <a:p>
            <a:r>
              <a:rPr lang="en-US" dirty="0" smtClean="0"/>
              <a:t>In weeks four and six, you will work with your peers on case briefs and submit them in Power point format.  </a:t>
            </a:r>
            <a:endParaRPr lang="en-US" dirty="0"/>
          </a:p>
        </p:txBody>
      </p:sp>
    </p:spTree>
    <p:extLst>
      <p:ext uri="{BB962C8B-B14F-4D97-AF65-F5344CB8AC3E}">
        <p14:creationId xmlns:p14="http://schemas.microsoft.com/office/powerpoint/2010/main" val="8161157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TotalTime>
  <Words>2302</Words>
  <Application>Microsoft Macintosh PowerPoint</Application>
  <PresentationFormat>On-screen Show (4:3)</PresentationFormat>
  <Paragraphs>93</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Office Theme</vt:lpstr>
      <vt:lpstr>Reading and Briefing cases</vt:lpstr>
      <vt:lpstr>Where does case law come from? </vt:lpstr>
      <vt:lpstr>What is the difference between the district courts and the appellate courts? </vt:lpstr>
      <vt:lpstr>What is the difference between the district courts and the appellate courts?</vt:lpstr>
      <vt:lpstr>What is the difference between the district courts and the appellate courts?</vt:lpstr>
      <vt:lpstr>Why do we need to read cases? </vt:lpstr>
      <vt:lpstr>Reading court cases</vt:lpstr>
      <vt:lpstr>What is a case brief and why is it helpful? </vt:lpstr>
      <vt:lpstr>Let’s try it!</vt:lpstr>
      <vt:lpstr>Writing a case brief</vt:lpstr>
      <vt:lpstr>Writing a brief: case citations</vt:lpstr>
      <vt:lpstr>Writing a case brief: The issue or question of the case.  </vt:lpstr>
      <vt:lpstr>Identifying the issue</vt:lpstr>
      <vt:lpstr>Identifying the Issue (continued)</vt:lpstr>
      <vt:lpstr>Facts of the case</vt:lpstr>
      <vt:lpstr>Facts of the case (continued) </vt:lpstr>
      <vt:lpstr>Facts of the case (continued) </vt:lpstr>
      <vt:lpstr>The Court’s answer to the legal issue or question.</vt:lpstr>
      <vt:lpstr>The Court’s answer to the legal issue or question.</vt:lpstr>
      <vt:lpstr>The Court’s answer to the legal issue or question.</vt:lpstr>
      <vt:lpstr>The holding</vt:lpstr>
      <vt:lpstr>The holding (continued)</vt:lpstr>
      <vt:lpstr>Summary</vt:lpstr>
    </vt:vector>
  </TitlesOfParts>
  <Company>ODOC</Company>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and Briefing cases</dc:title>
  <dc:creator>Nielson Karen E</dc:creator>
  <cp:lastModifiedBy>Microsoft Office User</cp:lastModifiedBy>
  <cp:revision>16</cp:revision>
  <dcterms:created xsi:type="dcterms:W3CDTF">2016-02-08T17:57:07Z</dcterms:created>
  <dcterms:modified xsi:type="dcterms:W3CDTF">2017-01-05T23:32:59Z</dcterms:modified>
</cp:coreProperties>
</file>